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80" r:id="rId3"/>
    <p:sldMasterId id="2147483693" r:id="rId4"/>
  </p:sldMasterIdLst>
  <p:notesMasterIdLst>
    <p:notesMasterId r:id="rId31"/>
  </p:notesMasterIdLst>
  <p:sldIdLst>
    <p:sldId id="876" r:id="rId5"/>
    <p:sldId id="877" r:id="rId6"/>
    <p:sldId id="878" r:id="rId7"/>
    <p:sldId id="263" r:id="rId8"/>
    <p:sldId id="276" r:id="rId9"/>
    <p:sldId id="312" r:id="rId10"/>
    <p:sldId id="420" r:id="rId11"/>
    <p:sldId id="421" r:id="rId12"/>
    <p:sldId id="422" r:id="rId13"/>
    <p:sldId id="423" r:id="rId14"/>
    <p:sldId id="424" r:id="rId15"/>
    <p:sldId id="425" r:id="rId16"/>
    <p:sldId id="264" r:id="rId17"/>
    <p:sldId id="429" r:id="rId18"/>
    <p:sldId id="290" r:id="rId19"/>
    <p:sldId id="428" r:id="rId20"/>
    <p:sldId id="441" r:id="rId21"/>
    <p:sldId id="442" r:id="rId22"/>
    <p:sldId id="443" r:id="rId23"/>
    <p:sldId id="881" r:id="rId24"/>
    <p:sldId id="826" r:id="rId25"/>
    <p:sldId id="827" r:id="rId26"/>
    <p:sldId id="875" r:id="rId27"/>
    <p:sldId id="879" r:id="rId28"/>
    <p:sldId id="417" r:id="rId29"/>
    <p:sldId id="41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7"/>
    <p:restoredTop sz="93817"/>
  </p:normalViewPr>
  <p:slideViewPr>
    <p:cSldViewPr>
      <p:cViewPr varScale="1">
        <p:scale>
          <a:sx n="74" d="100"/>
          <a:sy n="74" d="100"/>
        </p:scale>
        <p:origin x="94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{D\zeta_{abs}} {Dt} \simeq 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{\partial \zeta_{abs}} {\partial t} \simeq -\vec V \cdot \vec \nabla_p \zeta_{abs} - \omega \frac {\partial \zeta_{abs}} {\partial p}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0CDCA-1C9D-954B-844F-2C8A40CDB7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9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95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65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0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03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83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66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87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328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59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9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17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786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6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88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276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9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34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7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86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58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14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1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37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75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751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74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88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362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405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02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8907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3F52-B865-F145-ABA4-AB8B9697422E}" type="datetimeFigureOut"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5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99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84B3-8D52-BE4E-BBF4-6473D388A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Warm and cool core cyclones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77005-8F9E-B24A-A0F3-A6062FF0C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ATM 651</a:t>
            </a:r>
          </a:p>
          <a:p>
            <a:r>
              <a:rPr lang="en-US" dirty="0"/>
              <a:t>Sep 29, 2021</a:t>
            </a:r>
          </a:p>
        </p:txBody>
      </p:sp>
    </p:spTree>
    <p:extLst>
      <p:ext uri="{BB962C8B-B14F-4D97-AF65-F5344CB8AC3E}">
        <p14:creationId xmlns:p14="http://schemas.microsoft.com/office/powerpoint/2010/main" val="248874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436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11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916C6B0-5275-4546-87A7-42752B1CFE72}"/>
              </a:ext>
            </a:extLst>
          </p:cNvPr>
          <p:cNvSpPr/>
          <p:nvPr/>
        </p:nvSpPr>
        <p:spPr bwMode="auto">
          <a:xfrm>
            <a:off x="2590800" y="2057400"/>
            <a:ext cx="4419600" cy="266700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Cyclonic Vortex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11562" cy="5234369"/>
            <a:chOff x="1981200" y="950794"/>
            <a:chExt cx="9673484" cy="52343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013" y="3617794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6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Generalization: </a:t>
            </a:r>
            <a:r>
              <a:rPr lang="en-US" i="1" dirty="0"/>
              <a:t>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We will see that </a:t>
            </a:r>
            <a:r>
              <a:rPr lang="en-US" dirty="0">
                <a:solidFill>
                  <a:srgbClr val="008000"/>
                </a:solidFill>
              </a:rPr>
              <a:t>every </a:t>
            </a:r>
            <a:r>
              <a:rPr lang="en-US" b="1" dirty="0">
                <a:solidFill>
                  <a:srgbClr val="008000"/>
                </a:solidFill>
              </a:rPr>
              <a:t>cyclonic</a:t>
            </a:r>
            <a:r>
              <a:rPr lang="en-US" dirty="0">
                <a:solidFill>
                  <a:srgbClr val="008000"/>
                </a:solidFill>
              </a:rPr>
              <a:t> vortex obeying vertical (hydrostatic) and horizontal (geostrophic or other) balance looks similar to this</a:t>
            </a:r>
            <a:r>
              <a:rPr lang="en-US" dirty="0"/>
              <a:t> (maybe stretched or shrunk):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5951330" cy="243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89130" y="3810000"/>
            <a:ext cx="2971800" cy="1371600"/>
          </a:xfrm>
          <a:prstGeom prst="ellipse">
            <a:avLst/>
          </a:prstGeom>
          <a:solidFill>
            <a:srgbClr val="008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&gt; 0</a:t>
            </a:r>
          </a:p>
        </p:txBody>
      </p:sp>
    </p:spTree>
    <p:extLst>
      <p:ext uri="{BB962C8B-B14F-4D97-AF65-F5344CB8AC3E}">
        <p14:creationId xmlns:p14="http://schemas.microsoft.com/office/powerpoint/2010/main" val="398752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Balanced anticyclones exist too...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Just the opposite of a cyclone...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6718300" cy="35055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6600" y="3352800"/>
            <a:ext cx="2667000" cy="1676400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&lt; 0</a:t>
            </a:r>
          </a:p>
        </p:txBody>
      </p:sp>
    </p:spTree>
    <p:extLst>
      <p:ext uri="{BB962C8B-B14F-4D97-AF65-F5344CB8AC3E}">
        <p14:creationId xmlns:p14="http://schemas.microsoft.com/office/powerpoint/2010/main" val="307219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B998-DD98-4A4C-BEF9-F03C252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Vorticity (or PV) blobs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3222-96AC-004E-BDAA-67159344C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Where do they come from? </a:t>
            </a:r>
          </a:p>
          <a:p>
            <a:r>
              <a:rPr lang="en-US" dirty="0">
                <a:solidFill>
                  <a:srgbClr val="FF0000"/>
                </a:solidFill>
              </a:rPr>
              <a:t>How do they interact?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(this we studied, in the horizontal plane)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Do they get destroyed?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(Soon: tackling the complications)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F91AC-EC76-2643-8402-1E3D2D84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3300"/>
            <a:ext cx="55753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86692-A1E2-004F-8CC9-ECC68945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61259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A0C61-06D8-AB4C-9B5F-EF69852A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143000"/>
            <a:ext cx="15938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anticyclone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EF1C-ED93-8D46-92E5-5D8AD87F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71600"/>
            <a:ext cx="2819400" cy="9185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BE05B1-2D78-9044-99FB-E426B18C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8001000" cy="45720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situation. </a:t>
            </a:r>
          </a:p>
        </p:txBody>
      </p:sp>
    </p:spTree>
    <p:extLst>
      <p:ext uri="{BB962C8B-B14F-4D97-AF65-F5344CB8AC3E}">
        <p14:creationId xmlns:p14="http://schemas.microsoft.com/office/powerpoint/2010/main" val="284739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cyclone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9B887-C658-8149-9E1B-141B9068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447800"/>
            <a:ext cx="3644900" cy="10715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FE2CE-295B-B440-AF3C-BC98E7AE0384}"/>
              </a:ext>
            </a:extLst>
          </p:cNvPr>
          <p:cNvSpPr txBox="1">
            <a:spLocks/>
          </p:cNvSpPr>
          <p:nvPr/>
        </p:nvSpPr>
        <p:spPr bwMode="auto">
          <a:xfrm>
            <a:off x="609600" y="20574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  <a:endParaRPr lang="en-US" sz="1600" kern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7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cool core anticyclone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3DA9-DDDC-C748-A72C-BDD22F02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8FCB-13DF-C84A-AC07-C6749899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43" y="1371600"/>
            <a:ext cx="33872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9F2C-8608-1342-A949-F532AAFD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Balanced vortices: logically a long way from </a:t>
            </a:r>
            <a:r>
              <a:rPr lang="en-US" dirty="0">
                <a:solidFill>
                  <a:srgbClr val="FF0000"/>
                </a:solidFill>
              </a:rPr>
              <a:t>Fundamentals</a:t>
            </a:r>
            <a:r>
              <a:rPr lang="en-US" dirty="0"/>
              <a:t>, but still </a:t>
            </a:r>
            <a:r>
              <a:rPr lang="en-US" dirty="0">
                <a:solidFill>
                  <a:srgbClr val="FF0000"/>
                </a:solidFill>
              </a:rPr>
              <a:t>Elemental</a:t>
            </a:r>
            <a:r>
              <a:rPr lang="en-US" dirty="0"/>
              <a:t> (</a:t>
            </a:r>
            <a:r>
              <a:rPr lang="en-US" i="1" dirty="0"/>
              <a:t>basic</a:t>
            </a:r>
            <a:r>
              <a:rPr lang="en-US" dirty="0"/>
              <a:t> to the observed atmosphere)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1D4AD-759D-7543-A651-A1592166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935"/>
            <a:ext cx="9144000" cy="50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6CDE-EC20-6246-8347-0E699D54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Question: what the heck is </a:t>
            </a:r>
            <a:r>
              <a:rPr lang="en-US" i="1" dirty="0">
                <a:solidFill>
                  <a:schemeClr val="bg2"/>
                </a:solidFill>
              </a:rPr>
              <a:t>absolute</a:t>
            </a:r>
            <a:r>
              <a:rPr lang="en-US" dirty="0">
                <a:solidFill>
                  <a:schemeClr val="bg2"/>
                </a:solidFill>
              </a:rPr>
              <a:t> vorticity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0B89-A42A-9D4D-A164-CDC7A10FB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How is it conserved, in other words </a:t>
            </a:r>
          </a:p>
          <a:p>
            <a:r>
              <a:rPr lang="en-US" dirty="0">
                <a:solidFill>
                  <a:schemeClr val="bg2"/>
                </a:solidFill>
              </a:rPr>
              <a:t>planetary plus relative</a:t>
            </a:r>
          </a:p>
          <a:p>
            <a:r>
              <a:rPr lang="en-US" dirty="0">
                <a:solidFill>
                  <a:schemeClr val="bg2"/>
                </a:solidFill>
              </a:rPr>
              <a:t>how is f “planetary vorticity”? Last I heard it was </a:t>
            </a:r>
            <a:r>
              <a:rPr lang="en-US" i="1" dirty="0">
                <a:solidFill>
                  <a:schemeClr val="bg2"/>
                </a:solidFill>
              </a:rPr>
              <a:t>the strength of the Coriolis force </a:t>
            </a:r>
            <a:r>
              <a:rPr lang="en-US" dirty="0">
                <a:solidFill>
                  <a:schemeClr val="bg2"/>
                </a:solidFill>
              </a:rPr>
              <a:t>(when multiplied by velocity)</a:t>
            </a:r>
          </a:p>
        </p:txBody>
      </p:sp>
    </p:spTree>
    <p:extLst>
      <p:ext uri="{BB962C8B-B14F-4D97-AF65-F5344CB8AC3E}">
        <p14:creationId xmlns:p14="http://schemas.microsoft.com/office/powerpoint/2010/main" val="2464716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5"/>
            <a:ext cx="9144000" cy="6860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3044" y="5525998"/>
            <a:ext cx="3530956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Same equation in Eulerian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of change with time) 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Lackmann Eq. 1.51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285531"/>
            <a:ext cx="5414871" cy="15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93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0933" y="478118"/>
            <a:ext cx="1309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almost,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midlevels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especially</a:t>
            </a:r>
          </a:p>
        </p:txBody>
      </p:sp>
    </p:spTree>
    <p:extLst>
      <p:ext uri="{BB962C8B-B14F-4D97-AF65-F5344CB8AC3E}">
        <p14:creationId xmlns:p14="http://schemas.microsoft.com/office/powerpoint/2010/main" val="2010419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6957"/>
          </a:xfrm>
        </p:spPr>
        <p:txBody>
          <a:bodyPr>
            <a:normAutofit fontScale="90000"/>
          </a:bodyPr>
          <a:lstStyle/>
          <a:p>
            <a:r>
              <a:rPr lang="en-US" sz="3600" b="1" u="sng" dirty="0"/>
              <a:t>Conservation of absolute vorticity: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496957"/>
            <a:ext cx="8728076" cy="371443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When air moves north or south, it tends to </a:t>
            </a:r>
            <a:r>
              <a:rPr lang="en-US" sz="2000" i="1" dirty="0"/>
              <a:t>conserve</a:t>
            </a:r>
            <a:r>
              <a:rPr lang="en-US" sz="2000" dirty="0"/>
              <a:t> its absolute vorticity -- or in other words it </a:t>
            </a:r>
            <a:r>
              <a:rPr lang="en-US" sz="2000" i="1" dirty="0">
                <a:solidFill>
                  <a:srgbClr val="FF0000"/>
                </a:solidFill>
              </a:rPr>
              <a:t>converts planetary to relative vorticity</a:t>
            </a:r>
            <a:r>
              <a:rPr lang="en-US" sz="20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Consider equatorward motion of a disc of fluid. </a:t>
            </a:r>
          </a:p>
          <a:p>
            <a:pPr marL="914400" lvl="1" indent="-514350"/>
            <a:r>
              <a:rPr lang="en-US" sz="1800" dirty="0"/>
              <a:t>The initially high f =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plan</a:t>
            </a:r>
            <a:r>
              <a:rPr lang="en-US" sz="1800" dirty="0"/>
              <a:t> is converted to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rel</a:t>
            </a:r>
            <a:r>
              <a:rPr lang="en-US" sz="18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Physically, the </a:t>
            </a:r>
            <a:r>
              <a:rPr lang="en-US" sz="1800" dirty="0">
                <a:highlight>
                  <a:srgbClr val="FFFF00"/>
                </a:highlight>
              </a:rPr>
              <a:t>Coriolis </a:t>
            </a:r>
            <a:r>
              <a:rPr lang="en-US" sz="1800" b="1" dirty="0">
                <a:highlight>
                  <a:srgbClr val="FFFF00"/>
                </a:highlight>
              </a:rPr>
              <a:t>force</a:t>
            </a:r>
            <a:r>
              <a:rPr lang="en-US" sz="1800" b="1" dirty="0"/>
              <a:t> </a:t>
            </a:r>
            <a:r>
              <a:rPr lang="en-US" sz="1800" i="1" dirty="0" err="1">
                <a:highlight>
                  <a:srgbClr val="FFFF00"/>
                </a:highlight>
              </a:rPr>
              <a:t>fv</a:t>
            </a:r>
            <a:r>
              <a:rPr lang="en-US" sz="1800" dirty="0">
                <a:highlight>
                  <a:srgbClr val="FFFF00"/>
                </a:highlight>
              </a:rPr>
              <a:t> </a:t>
            </a:r>
            <a:r>
              <a:rPr lang="en-US" sz="1800" dirty="0"/>
              <a:t>is a little bit stronger on its poleward edge (where f is bigger) than on its equatorward edge. This imparts a cyclonic </a:t>
            </a:r>
            <a:r>
              <a:rPr lang="en-US" sz="1800" i="1" dirty="0"/>
              <a:t>torque</a:t>
            </a:r>
            <a:r>
              <a:rPr lang="en-US" sz="1800" dirty="0"/>
              <a:t> on the disk of fluid as it moves southward.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endParaRPr lang="en-US" sz="1800" dirty="0"/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3459639"/>
            <a:ext cx="7450141" cy="337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49182" y="3927703"/>
            <a:ext cx="1595967" cy="2221960"/>
            <a:chOff x="6960131" y="917071"/>
            <a:chExt cx="1726669" cy="2447889"/>
          </a:xfrm>
        </p:grpSpPr>
        <p:sp>
          <p:nvSpPr>
            <p:cNvPr id="13" name="Oval 12"/>
            <p:cNvSpPr/>
            <p:nvPr/>
          </p:nvSpPr>
          <p:spPr>
            <a:xfrm>
              <a:off x="7247467" y="1143000"/>
              <a:ext cx="1439333" cy="1375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60131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8" name="Straight Arrow Connector 27"/>
              <p:cNvCxnSpPr>
                <a:stCxn id="13" idx="2"/>
              </p:cNvCxnSpPr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97876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sp>
          <p:nvSpPr>
            <p:cNvPr id="16" name="Cube 15"/>
            <p:cNvSpPr/>
            <p:nvPr/>
          </p:nvSpPr>
          <p:spPr>
            <a:xfrm>
              <a:off x="7872414" y="2311929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7408334" y="2206099"/>
              <a:ext cx="516995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fv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33241" y="2492377"/>
              <a:ext cx="288924" cy="872583"/>
              <a:chOff x="6960131" y="1830917"/>
              <a:chExt cx="288924" cy="144991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  <p:sp>
          <p:nvSpPr>
            <p:cNvPr id="19" name="Cube 18"/>
            <p:cNvSpPr/>
            <p:nvPr/>
          </p:nvSpPr>
          <p:spPr>
            <a:xfrm>
              <a:off x="7781660" y="1022901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7090833" y="917071"/>
              <a:ext cx="743743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fv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642487" y="1203349"/>
              <a:ext cx="288924" cy="872583"/>
              <a:chOff x="6960131" y="1830917"/>
              <a:chExt cx="288924" cy="1449916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EBEBA1-4346-C843-A24B-E7EF84E9F878}"/>
              </a:ext>
            </a:extLst>
          </p:cNvPr>
          <p:cNvSpPr txBox="1"/>
          <p:nvPr/>
        </p:nvSpPr>
        <p:spPr>
          <a:xfrm>
            <a:off x="115910" y="4765183"/>
            <a:ext cx="49146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v winds the same, as the disk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moves southward as a unit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(an eastward PGF must balance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mean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Coriolis force, to keep the air flowing southward)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462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7F1C-D0FB-1141-AC5D-F0881317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Vorticity equation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AC62-866B-FF42-AC11-09BF42CE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breath. Organize terms (or differentiate in the smartest order in the first place). </a:t>
            </a:r>
          </a:p>
          <a:p>
            <a:r>
              <a:rPr lang="en-US" dirty="0"/>
              <a:t>Don’t panic </a:t>
            </a:r>
          </a:p>
        </p:txBody>
      </p:sp>
    </p:spTree>
    <p:extLst>
      <p:ext uri="{BB962C8B-B14F-4D97-AF65-F5344CB8AC3E}">
        <p14:creationId xmlns:p14="http://schemas.microsoft.com/office/powerpoint/2010/main" val="20707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Gotta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Get rid 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any cost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We are Masters of the Universe with our sexy vector identities!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6836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Wait a sec, what's this??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69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7CD-CBB6-FE42-8AB1-983B8B1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Given: a Jet. Sketch p, </a:t>
            </a:r>
            <a:r>
              <a:rPr lang="en-US" dirty="0">
                <a:latin typeface="Symbol" pitchFamily="2" charset="2"/>
              </a:rPr>
              <a:t>q</a:t>
            </a:r>
            <a:r>
              <a:rPr lang="en-US" dirty="0"/>
              <a:t> surfaces.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3CF3-E623-EA4B-BA32-210F4810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5" y="1828800"/>
            <a:ext cx="9144000" cy="4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2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16497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2807F-281C-7343-89A5-0B106EF2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1"/>
          <a:stretch/>
        </p:blipFill>
        <p:spPr>
          <a:xfrm>
            <a:off x="381000" y="1235242"/>
            <a:ext cx="8229600" cy="5165558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T(K):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44950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B5B3-4751-5C43-9ADE-DE3075C8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7912100" cy="4978400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</a:rPr>
              <a:t>q(K)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70461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only half the story of a vortex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4191000" y="1219200"/>
            <a:ext cx="4953000" cy="5165558"/>
            <a:chOff x="366218" y="1235242"/>
            <a:chExt cx="8244382" cy="51655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02807F-281C-7343-89A5-0B106EF2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61"/>
            <a:stretch/>
          </p:blipFill>
          <p:spPr>
            <a:xfrm>
              <a:off x="381000" y="1235242"/>
              <a:ext cx="8229600" cy="5165558"/>
            </a:xfrm>
            <a:prstGeom prst="rect">
              <a:avLst/>
            </a:prstGeom>
          </p:spPr>
        </p:pic>
        <p:sp>
          <p:nvSpPr>
            <p:cNvPr id="1453060" name="Line 4"/>
            <p:cNvSpPr>
              <a:spLocks noChangeShapeType="1"/>
            </p:cNvSpPr>
            <p:nvPr/>
          </p:nvSpPr>
          <p:spPr bwMode="auto">
            <a:xfrm>
              <a:off x="609600" y="6333704"/>
              <a:ext cx="7620000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366218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71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13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5038883" y="1315752"/>
            <a:ext cx="4257517" cy="4347565"/>
            <a:chOff x="1371464" y="1331794"/>
            <a:chExt cx="7086736" cy="4347565"/>
          </a:xfrm>
        </p:grpSpPr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1371464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917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-152400" y="1371600"/>
            <a:ext cx="4952559" cy="4304343"/>
            <a:chOff x="112544" y="1255594"/>
            <a:chExt cx="8243649" cy="4304343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827" y="46083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 Box 22">
              <a:extLst>
                <a:ext uri="{FF2B5EF4-FFF2-40B4-BE49-F238E27FC236}">
                  <a16:creationId xmlns:a16="http://schemas.microsoft.com/office/drawing/2014/main" id="{463546EC-D89F-A045-BD32-C3DB920CA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4608394"/>
              <a:ext cx="3755407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 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5501" y="13317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A67E65B8-B045-444F-8742-7FBE84D94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1255594"/>
              <a:ext cx="3550692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2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core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core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19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8891</TotalTime>
  <Words>1051</Words>
  <Application>Microsoft Macintosh PowerPoint</Application>
  <PresentationFormat>On-screen Show (4:3)</PresentationFormat>
  <Paragraphs>198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Academy Engraved LET Plain:1.0</vt:lpstr>
      <vt:lpstr>Arial</vt:lpstr>
      <vt:lpstr>Braggadocio</vt:lpstr>
      <vt:lpstr>Calibri</vt:lpstr>
      <vt:lpstr>Symbol</vt:lpstr>
      <vt:lpstr>Times</vt:lpstr>
      <vt:lpstr>Times New Roman</vt:lpstr>
      <vt:lpstr>Wingdings</vt:lpstr>
      <vt:lpstr>Office Theme</vt:lpstr>
      <vt:lpstr>Contemporary</vt:lpstr>
      <vt:lpstr>3_Office Theme</vt:lpstr>
      <vt:lpstr>1_Blank Presentation</vt:lpstr>
      <vt:lpstr>Warm and cool core cyclones</vt:lpstr>
      <vt:lpstr>Balanced vortices: logically a long way from Fundamentals, but still Elemental (basic to the observed atmosphere)</vt:lpstr>
      <vt:lpstr>Given: a Jet. Sketch p, q surfaces.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Generalization: PV</vt:lpstr>
      <vt:lpstr>Since our main weather concern is in the lower troposphere (where water is),</vt:lpstr>
      <vt:lpstr>Balanced anticyclones exist too...</vt:lpstr>
      <vt:lpstr>Vorticity (or PV) blobs</vt:lpstr>
      <vt:lpstr>A warm core anticyclone</vt:lpstr>
      <vt:lpstr>A warm core cyclone</vt:lpstr>
      <vt:lpstr>A cool core anticyclone</vt:lpstr>
      <vt:lpstr>Question: what the heck is absolute vorticity </vt:lpstr>
      <vt:lpstr>PowerPoint Presentation</vt:lpstr>
      <vt:lpstr>PowerPoint Presentation</vt:lpstr>
      <vt:lpstr>Conservation of absolute vorticity: how?</vt:lpstr>
      <vt:lpstr>Vorticity equation derivation</vt:lpstr>
      <vt:lpstr>Holy grail of dynamics: get div &amp; </vt:lpstr>
      <vt:lpstr>Heh heh ... did I say "any cost"... ? gulp</vt:lpstr>
    </vt:vector>
  </TitlesOfParts>
  <Manager/>
  <Company>Univ of Miami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and warm and cool core vortex structure</dc:title>
  <dc:subject/>
  <dc:creator>Brian Mapes</dc:creator>
  <cp:keywords/>
  <dc:description/>
  <cp:lastModifiedBy>Mapes, Brian Earle</cp:lastModifiedBy>
  <cp:revision>165</cp:revision>
  <dcterms:created xsi:type="dcterms:W3CDTF">2017-03-09T19:32:50Z</dcterms:created>
  <dcterms:modified xsi:type="dcterms:W3CDTF">2021-09-29T16:13:39Z</dcterms:modified>
  <cp:category/>
</cp:coreProperties>
</file>